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25"/>
  </p:notesMasterIdLst>
  <p:handoutMasterIdLst>
    <p:handoutMasterId r:id="rId26"/>
  </p:handoutMasterIdLst>
  <p:sldIdLst>
    <p:sldId id="256" r:id="rId2"/>
    <p:sldId id="419" r:id="rId3"/>
    <p:sldId id="420" r:id="rId4"/>
    <p:sldId id="421" r:id="rId5"/>
    <p:sldId id="422" r:id="rId6"/>
    <p:sldId id="423" r:id="rId7"/>
    <p:sldId id="424" r:id="rId8"/>
    <p:sldId id="425" r:id="rId9"/>
    <p:sldId id="426" r:id="rId10"/>
    <p:sldId id="427" r:id="rId11"/>
    <p:sldId id="428" r:id="rId12"/>
    <p:sldId id="439" r:id="rId13"/>
    <p:sldId id="429" r:id="rId14"/>
    <p:sldId id="430" r:id="rId15"/>
    <p:sldId id="437" r:id="rId16"/>
    <p:sldId id="431" r:id="rId17"/>
    <p:sldId id="432" r:id="rId18"/>
    <p:sldId id="433" r:id="rId19"/>
    <p:sldId id="434" r:id="rId20"/>
    <p:sldId id="435" r:id="rId21"/>
    <p:sldId id="436" r:id="rId22"/>
    <p:sldId id="438" r:id="rId23"/>
    <p:sldId id="373" r:id="rId2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48" autoAdjust="0"/>
    <p:restoredTop sz="94660"/>
  </p:normalViewPr>
  <p:slideViewPr>
    <p:cSldViewPr>
      <p:cViewPr varScale="1">
        <p:scale>
          <a:sx n="86" d="100"/>
          <a:sy n="86" d="100"/>
        </p:scale>
        <p:origin x="1478" y="62"/>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2020-08-03</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8/3/2020</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5DBB9FC6-B1CE-46D9-A65A-59E0F3DFF4BE}"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635B9B0-A10D-4586-9267-11A45CA7E3BA}"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8EBD467-3F35-4AB8-8018-E7D264A13200}" type="slidenum">
              <a:rPr lang="en-CA" smtClean="0"/>
              <a:pPr>
                <a:defRPr/>
              </a:pPr>
              <a:t>13</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14</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78FB607-428E-4560-A8BC-CBE180BB9842}" type="slidenum">
              <a:rPr lang="en-CA" smtClean="0"/>
              <a:pPr>
                <a:defRPr/>
              </a:pPr>
              <a:t>15</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1A0F1B5-9358-4811-A54C-A57D97F74670}" type="slidenum">
              <a:rPr lang="en-CA" smtClean="0"/>
              <a:pPr>
                <a:defRPr/>
              </a:pPr>
              <a:t>16</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2B9161E-5972-444C-A505-CF70DD02DADA}" type="slidenum">
              <a:rPr lang="en-CA" smtClean="0"/>
              <a:pPr>
                <a:defRPr/>
              </a:pPr>
              <a:t>17</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B3BD975B-27C9-4C4E-9C3E-CFFC5CBB1B73}" type="slidenum">
              <a:rPr lang="en-CA" smtClean="0"/>
              <a:pPr>
                <a:defRPr/>
              </a:pPr>
              <a:t>18</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C85EC59B-9E44-46D2-981C-7EC6BFEE6969}" type="slidenum">
              <a:rPr lang="en-CA" smtClean="0"/>
              <a:pPr>
                <a:defRPr/>
              </a:pPr>
              <a:t>19</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20</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E56E7908-227E-44E7-BFA6-E08D1D87D736}" type="slidenum">
              <a:rPr lang="en-CA" smtClean="0"/>
              <a:pPr>
                <a:defRPr/>
              </a:pPr>
              <a:t>21</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20F1E90D-435A-438A-B560-00943601F080}" type="slidenum">
              <a:rPr lang="en-CA" smtClean="0"/>
              <a:pPr>
                <a:defRPr/>
              </a:pPr>
              <a:t>22</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23</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07D58FF-1BEC-4BA2-A98F-E8B874A614E6}" type="slidenum">
              <a:rPr lang="en-CA" smtClean="0"/>
              <a:pPr>
                <a:defRPr/>
              </a:pPr>
              <a:t>3</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1F503D7-0614-4BCD-99F8-FCB902204E2A}" type="slidenum">
              <a:rPr lang="en-CA" smtClean="0"/>
              <a:pPr>
                <a:defRPr/>
              </a:pPr>
              <a:t>4</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6EF2E143-E477-4043-9082-220CEBB9C9FB}" type="slidenum">
              <a:rPr lang="en-CA" smtClean="0"/>
              <a:pPr>
                <a:defRPr/>
              </a:pPr>
              <a:t>5</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7B7D4367-C40E-4A39-94F6-D677EE39B6DD}"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53BFC80-3AA3-4250-A05E-120376CCE546}"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9CA42185-1E42-452C-AB81-504D64AACFD6}"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05BDEFDF-66A4-4034-A627-5C32E59F543A}"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300215" y="6157027"/>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dirty="0">
              <a:solidFill>
                <a:schemeClr val="tx1">
                  <a:lumMod val="50000"/>
                  <a:lumOff val="50000"/>
                </a:schemeClr>
              </a:solidFill>
            </a:endParaRPr>
          </a:p>
        </p:txBody>
      </p:sp>
      <p:sp>
        <p:nvSpPr>
          <p:cNvPr id="7" name="Footer Placeholder 4"/>
          <p:cNvSpPr txBox="1">
            <a:spLocks/>
          </p:cNvSpPr>
          <p:nvPr userDrawn="1"/>
        </p:nvSpPr>
        <p:spPr>
          <a:xfrm>
            <a:off x="1547664" y="6165304"/>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rPr>
              <a:t>Minimum spanning trees</a:t>
            </a:r>
          </a:p>
        </p:txBody>
      </p:sp>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a:latin typeface="Arial" pitchFamily="34" charset="0"/>
                <a:cs typeface="Arial" pitchFamily="34" charset="0"/>
              </a:rPr>
              <a:t>Minimum spanning tree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latin typeface="Arial" charset="0"/>
                <a:cs typeface="Arial" charset="0"/>
              </a:rPr>
              <a:t>Minimum Spanning Trees</a:t>
            </a:r>
          </a:p>
        </p:txBody>
      </p:sp>
      <p:sp>
        <p:nvSpPr>
          <p:cNvPr id="1843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Which spanning tree which minimizes the weight?</a:t>
            </a:r>
          </a:p>
          <a:p>
            <a:pPr lvl="1"/>
            <a:r>
              <a:rPr lang="en-US" altLang="en-US">
                <a:latin typeface="Arial" charset="0"/>
                <a:cs typeface="Arial" charset="0"/>
              </a:rPr>
              <a:t>Such a tree is termed a </a:t>
            </a:r>
            <a:r>
              <a:rPr lang="en-US" altLang="en-US" i="1">
                <a:latin typeface="Arial" charset="0"/>
                <a:cs typeface="Arial" charset="0"/>
              </a:rPr>
              <a:t>minimum spanning tree</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The weight of this spanning tree is 14</a:t>
            </a:r>
          </a:p>
        </p:txBody>
      </p:sp>
      <p:pic>
        <p:nvPicPr>
          <p:cNvPr id="18436" name="Picture 7" descr="st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5862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a:latin typeface="Arial" charset="0"/>
                <a:cs typeface="Arial" charset="0"/>
              </a:rPr>
              <a:t>Minimum Spanning Trees</a:t>
            </a:r>
          </a:p>
        </p:txBody>
      </p:sp>
      <p:sp>
        <p:nvSpPr>
          <p:cNvPr id="1945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If we use a different vertex as the root, we get a different tree, however, this is simply the result of one or more rotations</a:t>
            </a:r>
          </a:p>
        </p:txBody>
      </p:sp>
      <p:pic>
        <p:nvPicPr>
          <p:cNvPr id="19460" name="Picture 7" descr="st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5883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A graph of fifteen nodes.  Eight of those nodes are connected forming a first connected sub-component, five others are connected forming a second connected sub-component, and the two remaining vertices are connected.  The actual connections are not that relevant as long as there is a path from one vertex to any other vertex within one connected sub-component." title="A disconnected grap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24944"/>
            <a:ext cx="3788395" cy="26710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CA" dirty="0"/>
              <a:t>Spanning forests</a:t>
            </a:r>
          </a:p>
        </p:txBody>
      </p:sp>
      <p:sp>
        <p:nvSpPr>
          <p:cNvPr id="3" name="Content Placeholder 2"/>
          <p:cNvSpPr>
            <a:spLocks noGrp="1"/>
          </p:cNvSpPr>
          <p:nvPr>
            <p:ph idx="1"/>
          </p:nvPr>
        </p:nvSpPr>
        <p:spPr/>
        <p:txBody>
          <a:bodyPr>
            <a:normAutofit lnSpcReduction="10000"/>
          </a:bodyPr>
          <a:lstStyle/>
          <a:p>
            <a:pPr marL="357188" indent="-357188">
              <a:buNone/>
            </a:pPr>
            <a:r>
              <a:rPr lang="en-CA" dirty="0"/>
              <a:t>	Suppose that a graph is composed of </a:t>
            </a:r>
            <a:r>
              <a:rPr lang="en-CA" i="1" dirty="0">
                <a:latin typeface="Times New Roman" panose="02020603050405020304" pitchFamily="18" charset="0"/>
                <a:cs typeface="Times New Roman" panose="02020603050405020304" pitchFamily="18" charset="0"/>
              </a:rPr>
              <a:t>N</a:t>
            </a:r>
            <a:r>
              <a:rPr lang="en-CA" dirty="0"/>
              <a:t> connected vertex-induced sub-graphs</a:t>
            </a:r>
          </a:p>
          <a:p>
            <a:pPr lvl="1"/>
            <a:r>
              <a:rPr lang="en-CA" dirty="0"/>
              <a:t>In this case, we may define a </a:t>
            </a:r>
            <a:r>
              <a:rPr lang="en-CA" i="1" dirty="0"/>
              <a:t>spanning forest</a:t>
            </a:r>
            <a:r>
              <a:rPr lang="en-CA" dirty="0"/>
              <a:t> as a collection of </a:t>
            </a:r>
            <a:r>
              <a:rPr lang="en-CA" i="1" dirty="0">
                <a:latin typeface="Times New Roman" panose="02020603050405020304" pitchFamily="18" charset="0"/>
                <a:cs typeface="Times New Roman" panose="02020603050405020304" pitchFamily="18" charset="0"/>
              </a:rPr>
              <a:t>N </a:t>
            </a:r>
            <a:r>
              <a:rPr lang="en-CA" dirty="0"/>
              <a:t>spanning trees, one for each connected vertex-induced sub-graph</a:t>
            </a:r>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marL="357188" indent="-357188">
              <a:buNone/>
            </a:pPr>
            <a:endParaRPr lang="en-CA" dirty="0"/>
          </a:p>
          <a:p>
            <a:pPr lvl="1"/>
            <a:endParaRPr lang="en-CA" dirty="0"/>
          </a:p>
          <a:p>
            <a:pPr lvl="1"/>
            <a:endParaRPr lang="en-CA" dirty="0"/>
          </a:p>
          <a:p>
            <a:pPr lvl="1"/>
            <a:r>
              <a:rPr lang="en-CA" dirty="0"/>
              <a:t>A </a:t>
            </a:r>
            <a:r>
              <a:rPr lang="en-CA" i="1" dirty="0"/>
              <a:t>minimum spanning forest </a:t>
            </a:r>
            <a:r>
              <a:rPr lang="en-CA" dirty="0"/>
              <a:t>is therefore a collection of </a:t>
            </a:r>
            <a:r>
              <a:rPr lang="en-CA" i="1" dirty="0">
                <a:latin typeface="Times New Roman" panose="02020603050405020304" pitchFamily="18" charset="0"/>
                <a:cs typeface="Times New Roman" panose="02020603050405020304" pitchFamily="18" charset="0"/>
              </a:rPr>
              <a:t>N</a:t>
            </a:r>
            <a:r>
              <a:rPr lang="en-CA" dirty="0"/>
              <a:t> minimum spanning trees, one for each connected vertex-induced sub-graph</a:t>
            </a:r>
          </a:p>
        </p:txBody>
      </p:sp>
      <p:pic>
        <p:nvPicPr>
          <p:cNvPr id="1030" name="Picture 6" descr="A graph sub-divided into three connected sub-components.  In each of the sub-components, a spanning tree is highlighted.  Together, the three spanning trees create a spanning forest." title="A spanning forest"/>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627784" y="2925214"/>
            <a:ext cx="3788395" cy="2670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70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a:latin typeface="Arial" charset="0"/>
                <a:cs typeface="Arial" charset="0"/>
              </a:rPr>
              <a:t>Unweighted graphs</a:t>
            </a:r>
          </a:p>
        </p:txBody>
      </p:sp>
      <p:sp>
        <p:nvSpPr>
          <p:cNvPr id="2048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Observation</a:t>
            </a:r>
          </a:p>
          <a:p>
            <a:pPr lvl="1"/>
            <a:r>
              <a:rPr lang="en-US" altLang="en-US" dirty="0">
                <a:latin typeface="Arial" charset="0"/>
                <a:cs typeface="Arial" charset="0"/>
              </a:rPr>
              <a:t>In an unweighted graph, we nominally give each edge a weight of 1</a:t>
            </a:r>
          </a:p>
          <a:p>
            <a:pPr lvl="1"/>
            <a:r>
              <a:rPr lang="en-US" altLang="en-US" dirty="0">
                <a:latin typeface="Arial" charset="0"/>
                <a:cs typeface="Arial" charset="0"/>
              </a:rPr>
              <a:t>Consequently, all minimum spanning trees have weight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1</a:t>
            </a:r>
          </a:p>
        </p:txBody>
      </p:sp>
    </p:spTree>
    <p:extLst>
      <p:ext uri="{BB962C8B-B14F-4D97-AF65-F5344CB8AC3E}">
        <p14:creationId xmlns:p14="http://schemas.microsoft.com/office/powerpoint/2010/main" val="428001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supplying power to</a:t>
            </a:r>
          </a:p>
          <a:p>
            <a:pPr lvl="1"/>
            <a:r>
              <a:rPr lang="en-US" altLang="en-US">
                <a:latin typeface="Arial" charset="0"/>
                <a:cs typeface="Arial" charset="0"/>
              </a:rPr>
              <a:t>All circuit elements on a board</a:t>
            </a:r>
          </a:p>
          <a:p>
            <a:pPr lvl="1"/>
            <a:r>
              <a:rPr lang="en-US" altLang="en-US">
                <a:latin typeface="Arial" charset="0"/>
                <a:cs typeface="Arial" charset="0"/>
              </a:rPr>
              <a:t>A number of loads within a building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A minimum spanning tree will give the lowest-cost solution</a:t>
            </a:r>
          </a:p>
        </p:txBody>
      </p:sp>
      <p:pic>
        <p:nvPicPr>
          <p:cNvPr id="229381" name="Picture 5" descr="c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860800"/>
            <a:ext cx="4551363"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22938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860800"/>
            <a:ext cx="36528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5138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937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938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938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2937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93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938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293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9379" name="Rectangle 3"/>
          <p:cNvSpPr>
            <a:spLocks noGrp="1" noChangeArrowheads="1"/>
          </p:cNvSpPr>
          <p:nvPr>
            <p:ph type="body" idx="1"/>
          </p:nvPr>
        </p:nvSpPr>
        <p:spPr/>
        <p:txBody>
          <a:bodyPr/>
          <a:lstStyle/>
          <a:p>
            <a:pPr>
              <a:buNone/>
            </a:pPr>
            <a:r>
              <a:rPr lang="en-US" altLang="en-US" dirty="0">
                <a:latin typeface="Arial" charset="0"/>
                <a:cs typeface="Arial" charset="0"/>
              </a:rPr>
              <a:t>	The first application of a minimum spanning tree algorithm was by the Czech mathematician </a:t>
            </a:r>
            <a:r>
              <a:rPr lang="en-CA" dirty="0" err="1"/>
              <a:t>Otakar</a:t>
            </a:r>
            <a:r>
              <a:rPr lang="en-CA" dirty="0"/>
              <a:t> </a:t>
            </a:r>
            <a:r>
              <a:rPr lang="en-CA" dirty="0" err="1"/>
              <a:t>Borůvka</a:t>
            </a:r>
            <a:r>
              <a:rPr lang="en-CA" dirty="0"/>
              <a:t> who designed electricity grid in </a:t>
            </a:r>
            <a:r>
              <a:rPr lang="en-CA" dirty="0" err="1"/>
              <a:t>Morovia</a:t>
            </a:r>
            <a:r>
              <a:rPr lang="en-CA" dirty="0"/>
              <a:t> in 1926</a:t>
            </a:r>
            <a:endParaRPr lang="en-US" altLang="en-US" dirty="0">
              <a:latin typeface="Arial" charset="0"/>
              <a:cs typeface="Arial" charset="0"/>
            </a:endParaRPr>
          </a:p>
        </p:txBody>
      </p:sp>
      <p:sp>
        <p:nvSpPr>
          <p:cNvPr id="229383" name="Text Box 7"/>
          <p:cNvSpPr txBox="1">
            <a:spLocks noChangeArrowheads="1"/>
          </p:cNvSpPr>
          <p:nvPr/>
        </p:nvSpPr>
        <p:spPr bwMode="auto">
          <a:xfrm>
            <a:off x="2543175" y="5975350"/>
            <a:ext cx="2254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www.commedore.ca</a:t>
            </a:r>
          </a:p>
        </p:txBody>
      </p:sp>
      <p:sp>
        <p:nvSpPr>
          <p:cNvPr id="229384" name="Text Box 8"/>
          <p:cNvSpPr txBox="1">
            <a:spLocks noChangeArrowheads="1"/>
          </p:cNvSpPr>
          <p:nvPr/>
        </p:nvSpPr>
        <p:spPr bwMode="auto">
          <a:xfrm>
            <a:off x="7023100" y="5589588"/>
            <a:ext cx="1797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altLang="en-US">
                <a:solidFill>
                  <a:schemeClr val="bg2"/>
                </a:solidFill>
              </a:rPr>
              <a:t>www.kpmb.com</a:t>
            </a:r>
          </a:p>
        </p:txBody>
      </p:sp>
      <p:pic>
        <p:nvPicPr>
          <p:cNvPr id="120834" name="Picture 2" descr="File:Moravia in EU.png"/>
          <p:cNvPicPr>
            <a:picLocks noChangeAspect="1" noChangeArrowheads="1"/>
          </p:cNvPicPr>
          <p:nvPr/>
        </p:nvPicPr>
        <p:blipFill rotWithShape="1">
          <a:blip r:embed="rId3">
            <a:extLst>
              <a:ext uri="{28A0092B-C50C-407E-A947-70E740481C1C}">
                <a14:useLocalDpi xmlns:a14="http://schemas.microsoft.com/office/drawing/2010/main" val="0"/>
              </a:ext>
            </a:extLst>
          </a:blip>
          <a:srcRect l="28081" t="10427" r="10480" b="18307"/>
          <a:stretch/>
        </p:blipFill>
        <p:spPr bwMode="auto">
          <a:xfrm>
            <a:off x="4644008" y="2896957"/>
            <a:ext cx="3489861" cy="329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0261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938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9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383" grpId="0"/>
      <p:bldP spid="22938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253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attempting to find the best means of connecting a number of LANs</a:t>
            </a:r>
          </a:p>
          <a:p>
            <a:pPr lvl="1"/>
            <a:r>
              <a:rPr lang="en-US" altLang="en-US">
                <a:latin typeface="Arial" charset="0"/>
                <a:cs typeface="Arial" charset="0"/>
              </a:rPr>
              <a:t>Minimize the number</a:t>
            </a:r>
            <a:br>
              <a:rPr lang="en-US" altLang="en-US">
                <a:latin typeface="Arial" charset="0"/>
                <a:cs typeface="Arial" charset="0"/>
              </a:rPr>
            </a:br>
            <a:r>
              <a:rPr lang="en-US" altLang="en-US">
                <a:latin typeface="Arial" charset="0"/>
                <a:cs typeface="Arial" charset="0"/>
              </a:rPr>
              <a:t>of bridges</a:t>
            </a:r>
          </a:p>
          <a:p>
            <a:pPr lvl="1"/>
            <a:r>
              <a:rPr lang="en-US" altLang="en-US">
                <a:latin typeface="Arial" charset="0"/>
                <a:cs typeface="Arial" charset="0"/>
              </a:rPr>
              <a:t>Costs not strictly</a:t>
            </a:r>
            <a:br>
              <a:rPr lang="en-US" altLang="en-US">
                <a:latin typeface="Arial" charset="0"/>
                <a:cs typeface="Arial" charset="0"/>
              </a:rPr>
            </a:br>
            <a:r>
              <a:rPr lang="en-US" altLang="en-US">
                <a:latin typeface="Arial" charset="0"/>
                <a:cs typeface="Arial" charset="0"/>
              </a:rPr>
              <a:t>dependant on </a:t>
            </a:r>
            <a:br>
              <a:rPr lang="en-US" altLang="en-US">
                <a:latin typeface="Arial" charset="0"/>
                <a:cs typeface="Arial" charset="0"/>
              </a:rPr>
            </a:br>
            <a:r>
              <a:rPr lang="en-US" altLang="en-US">
                <a:latin typeface="Arial" charset="0"/>
                <a:cs typeface="Arial" charset="0"/>
              </a:rPr>
              <a:t>distances</a:t>
            </a:r>
          </a:p>
        </p:txBody>
      </p:sp>
      <p:pic>
        <p:nvPicPr>
          <p:cNvPr id="22532" name="Picture 4" descr="w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8650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w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2565400"/>
            <a:ext cx="4337050" cy="402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3556"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 minimum spanning tree will provide the optimal solution</a:t>
            </a:r>
          </a:p>
        </p:txBody>
      </p:sp>
    </p:spTree>
    <p:extLst>
      <p:ext uri="{BB962C8B-B14F-4D97-AF65-F5344CB8AC3E}">
        <p14:creationId xmlns:p14="http://schemas.microsoft.com/office/powerpoint/2010/main" val="2436838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3194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Consider an </a:t>
            </a:r>
            <a:r>
              <a:rPr lang="en-US" altLang="en-US" i="1">
                <a:latin typeface="Arial" charset="0"/>
                <a:cs typeface="Arial" charset="0"/>
              </a:rPr>
              <a:t>ad hoc</a:t>
            </a:r>
            <a:r>
              <a:rPr lang="en-US" altLang="en-US">
                <a:latin typeface="Arial" charset="0"/>
                <a:cs typeface="Arial" charset="0"/>
              </a:rPr>
              <a:t> wireless network</a:t>
            </a:r>
          </a:p>
          <a:p>
            <a:pPr lvl="1"/>
            <a:r>
              <a:rPr lang="en-US" altLang="en-US">
                <a:latin typeface="Arial" charset="0"/>
                <a:cs typeface="Arial" charset="0"/>
              </a:rPr>
              <a:t>Any two terminals can connect with any others</a:t>
            </a:r>
          </a:p>
          <a:p>
            <a:pPr>
              <a:buFont typeface="Arial" charset="0"/>
              <a:buNone/>
            </a:pPr>
            <a:r>
              <a:rPr lang="en-US" altLang="en-US">
                <a:latin typeface="Arial" charset="0"/>
                <a:cs typeface="Arial" charset="0"/>
              </a:rPr>
              <a:t>	</a:t>
            </a:r>
          </a:p>
          <a:p>
            <a:pPr>
              <a:buFont typeface="Arial" charset="0"/>
              <a:buNone/>
            </a:pPr>
            <a:r>
              <a:rPr lang="en-US" altLang="en-US">
                <a:latin typeface="Arial" charset="0"/>
                <a:cs typeface="Arial" charset="0"/>
              </a:rPr>
              <a:t>Problem:</a:t>
            </a:r>
          </a:p>
          <a:p>
            <a:pPr lvl="1"/>
            <a:r>
              <a:rPr lang="en-US" altLang="en-US">
                <a:latin typeface="Arial" charset="0"/>
                <a:cs typeface="Arial" charset="0"/>
              </a:rPr>
              <a:t>Errors in transmission increase with transmission length</a:t>
            </a:r>
          </a:p>
          <a:p>
            <a:pPr lvl="1"/>
            <a:r>
              <a:rPr lang="en-US" altLang="en-US">
                <a:latin typeface="Arial" charset="0"/>
                <a:cs typeface="Arial" charset="0"/>
              </a:rPr>
              <a:t>Can we find clusters of terminals which can communicate safely?</a:t>
            </a:r>
          </a:p>
        </p:txBody>
      </p:sp>
      <p:pic>
        <p:nvPicPr>
          <p:cNvPr id="24580" name="Picture 8" descr="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5407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1949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19491">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9491">
                                            <p:txEl>
                                              <p:pRg st="4" end="4"/>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194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560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Find a minimum spanning tree</a:t>
            </a:r>
          </a:p>
        </p:txBody>
      </p:sp>
      <p:pic>
        <p:nvPicPr>
          <p:cNvPr id="25604" name="Picture 7" descr="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58954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 this topic, we will</a:t>
            </a:r>
          </a:p>
          <a:p>
            <a:pPr lvl="1"/>
            <a:r>
              <a:rPr lang="en-US" altLang="en-US" dirty="0">
                <a:latin typeface="Arial" charset="0"/>
                <a:cs typeface="Arial" charset="0"/>
              </a:rPr>
              <a:t>Define a spanning tree</a:t>
            </a:r>
          </a:p>
          <a:p>
            <a:pPr lvl="1"/>
            <a:r>
              <a:rPr lang="en-US" altLang="en-US" dirty="0">
                <a:latin typeface="Arial" charset="0"/>
                <a:cs typeface="Arial" charset="0"/>
              </a:rPr>
              <a:t>Define the weight of a spanning tree in a weighted graph</a:t>
            </a:r>
          </a:p>
          <a:p>
            <a:pPr lvl="1"/>
            <a:r>
              <a:rPr lang="en-US" altLang="en-US" dirty="0">
                <a:latin typeface="Arial" charset="0"/>
                <a:cs typeface="Arial" charset="0"/>
              </a:rPr>
              <a:t>Define a minimum spanning tree</a:t>
            </a:r>
          </a:p>
          <a:p>
            <a:pPr lvl="1"/>
            <a:r>
              <a:rPr lang="en-US" altLang="en-US" dirty="0">
                <a:latin typeface="Arial" charset="0"/>
                <a:cs typeface="Arial" charset="0"/>
              </a:rPr>
              <a:t>Consider applications</a:t>
            </a:r>
          </a:p>
          <a:p>
            <a:pPr lvl="1"/>
            <a:r>
              <a:rPr lang="en-US" altLang="en-US" dirty="0">
                <a:latin typeface="Arial" charset="0"/>
                <a:cs typeface="Arial" charset="0"/>
              </a:rPr>
              <a:t>List possible algorithms</a:t>
            </a:r>
          </a:p>
        </p:txBody>
      </p:sp>
    </p:spTree>
    <p:extLst>
      <p:ext uri="{BB962C8B-B14F-4D97-AF65-F5344CB8AC3E}">
        <p14:creationId xmlns:p14="http://schemas.microsoft.com/office/powerpoint/2010/main" val="2254664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a:latin typeface="Arial" charset="0"/>
                <a:cs typeface="Arial" charset="0"/>
              </a:rPr>
              <a:t>Application</a:t>
            </a:r>
          </a:p>
        </p:txBody>
      </p:sp>
      <p:sp>
        <p:nvSpPr>
          <p:cNvPr id="2662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Remove connections which are too long</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This </a:t>
            </a:r>
            <a:r>
              <a:rPr lang="en-US" altLang="en-US" i="1">
                <a:latin typeface="Arial" charset="0"/>
                <a:cs typeface="Arial" charset="0"/>
              </a:rPr>
              <a:t>clusters </a:t>
            </a:r>
            <a:r>
              <a:rPr lang="en-US" altLang="en-US">
                <a:latin typeface="Arial" charset="0"/>
                <a:cs typeface="Arial" charset="0"/>
              </a:rPr>
              <a:t>terminals into smaller and more manageable sub-networks</a:t>
            </a:r>
          </a:p>
        </p:txBody>
      </p:sp>
      <p:pic>
        <p:nvPicPr>
          <p:cNvPr id="26628" name="Picture 16" descr="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9513" y="3898900"/>
            <a:ext cx="4246562"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Oval 17"/>
          <p:cNvSpPr>
            <a:spLocks noChangeArrowheads="1"/>
          </p:cNvSpPr>
          <p:nvPr/>
        </p:nvSpPr>
        <p:spPr bwMode="auto">
          <a:xfrm>
            <a:off x="2195513" y="4652963"/>
            <a:ext cx="1439862" cy="1152525"/>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0" name="Oval 18"/>
          <p:cNvSpPr>
            <a:spLocks noChangeArrowheads="1"/>
          </p:cNvSpPr>
          <p:nvPr/>
        </p:nvSpPr>
        <p:spPr bwMode="auto">
          <a:xfrm>
            <a:off x="3492500" y="3716338"/>
            <a:ext cx="1223963" cy="1008062"/>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
        <p:nvSpPr>
          <p:cNvPr id="26631" name="Oval 19"/>
          <p:cNvSpPr>
            <a:spLocks noChangeArrowheads="1"/>
          </p:cNvSpPr>
          <p:nvPr/>
        </p:nvSpPr>
        <p:spPr bwMode="auto">
          <a:xfrm>
            <a:off x="4186238" y="4699000"/>
            <a:ext cx="2665412" cy="151288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endParaRPr lang="en-CA" altLang="en-US"/>
          </a:p>
        </p:txBody>
      </p:sp>
    </p:spTree>
    <p:extLst>
      <p:ext uri="{BB962C8B-B14F-4D97-AF65-F5344CB8AC3E}">
        <p14:creationId xmlns:p14="http://schemas.microsoft.com/office/powerpoint/2010/main" val="2278688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a:latin typeface="Arial" charset="0"/>
                <a:cs typeface="Arial" charset="0"/>
              </a:rPr>
              <a:t>Algorithms</a:t>
            </a:r>
          </a:p>
        </p:txBody>
      </p:sp>
      <p:sp>
        <p:nvSpPr>
          <p:cNvPr id="2662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Two common algorithms for finding minimum spanning trees are:</a:t>
            </a:r>
          </a:p>
          <a:p>
            <a:pPr lvl="1"/>
            <a:r>
              <a:rPr lang="en-US" altLang="en-US" dirty="0">
                <a:latin typeface="Arial" charset="0"/>
                <a:cs typeface="Arial" charset="0"/>
              </a:rPr>
              <a:t>Prim’s algorithm</a:t>
            </a:r>
          </a:p>
          <a:p>
            <a:pPr lvl="1"/>
            <a:r>
              <a:rPr lang="en-US" altLang="en-US" dirty="0" err="1">
                <a:latin typeface="Arial" charset="0"/>
                <a:cs typeface="Arial" charset="0"/>
              </a:rPr>
              <a:t>Kruskal’s</a:t>
            </a:r>
            <a:r>
              <a:rPr lang="en-US" altLang="en-US" dirty="0">
                <a:latin typeface="Arial" charset="0"/>
                <a:cs typeface="Arial" charset="0"/>
              </a:rPr>
              <a:t> algorithm</a:t>
            </a:r>
          </a:p>
        </p:txBody>
      </p:sp>
    </p:spTree>
    <p:extLst>
      <p:ext uri="{BB962C8B-B14F-4D97-AF65-F5344CB8AC3E}">
        <p14:creationId xmlns:p14="http://schemas.microsoft.com/office/powerpoint/2010/main" val="978846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Summary</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covered</a:t>
            </a:r>
          </a:p>
          <a:p>
            <a:pPr lvl="1"/>
            <a:r>
              <a:rPr lang="en-US" altLang="en-US" dirty="0">
                <a:latin typeface="Arial" charset="0"/>
                <a:cs typeface="Arial" charset="0"/>
              </a:rPr>
              <a:t>The definition of spanning trees, weighted graphs, and minimum spanning trees</a:t>
            </a:r>
          </a:p>
          <a:p>
            <a:pPr lvl="1"/>
            <a:r>
              <a:rPr lang="en-US" altLang="en-US" dirty="0">
                <a:latin typeface="Arial" charset="0"/>
                <a:cs typeface="Arial" charset="0"/>
              </a:rPr>
              <a:t>Applications generally involve networks (electrical or communications)</a:t>
            </a:r>
          </a:p>
          <a:p>
            <a:pPr lvl="1"/>
            <a:r>
              <a:rPr lang="en-US" altLang="en-US" dirty="0">
                <a:latin typeface="Arial" charset="0"/>
                <a:cs typeface="Arial" charset="0"/>
              </a:rPr>
              <a:t>Two algorithms are Prim’s and </a:t>
            </a:r>
            <a:r>
              <a:rPr lang="en-US" altLang="en-US" dirty="0" err="1">
                <a:latin typeface="Arial" charset="0"/>
                <a:cs typeface="Arial" charset="0"/>
              </a:rPr>
              <a:t>Kruskal’s</a:t>
            </a:r>
            <a:endParaRPr lang="en-US" altLang="en-US" dirty="0">
              <a:latin typeface="Arial" charset="0"/>
              <a:cs typeface="Arial" charset="0"/>
            </a:endParaRPr>
          </a:p>
        </p:txBody>
      </p:sp>
    </p:spTree>
    <p:extLst>
      <p:ext uri="{BB962C8B-B14F-4D97-AF65-F5344CB8AC3E}">
        <p14:creationId xmlns:p14="http://schemas.microsoft.com/office/powerpoint/2010/main" val="1128132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1267"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Given a connected graph with </a:t>
            </a:r>
            <a:r>
              <a:rPr lang="en-US" altLang="en-US">
                <a:latin typeface="Times New Roman" pitchFamily="18" charset="0"/>
                <a:cs typeface="Arial" charset="0"/>
              </a:rPr>
              <a:t>|V| = </a:t>
            </a:r>
            <a:r>
              <a:rPr lang="en-US" altLang="en-US" i="1">
                <a:latin typeface="Times New Roman" pitchFamily="18" charset="0"/>
                <a:cs typeface="Arial" charset="0"/>
              </a:rPr>
              <a:t>n</a:t>
            </a:r>
            <a:r>
              <a:rPr lang="en-US" altLang="en-US">
                <a:latin typeface="Arial" charset="0"/>
                <a:cs typeface="Arial" charset="0"/>
              </a:rPr>
              <a:t> vertices, a spanning tree is defined a collection of </a:t>
            </a:r>
            <a:r>
              <a:rPr lang="en-US" altLang="en-US" i="1">
                <a:latin typeface="Times New Roman" pitchFamily="18" charset="0"/>
                <a:cs typeface="Arial" charset="0"/>
              </a:rPr>
              <a:t>n</a:t>
            </a:r>
            <a:r>
              <a:rPr lang="en-US" altLang="en-US">
                <a:latin typeface="Times New Roman" pitchFamily="18" charset="0"/>
                <a:cs typeface="Arial" charset="0"/>
              </a:rPr>
              <a:t> – 1</a:t>
            </a:r>
            <a:r>
              <a:rPr lang="en-US" altLang="en-US">
                <a:latin typeface="Arial" charset="0"/>
                <a:cs typeface="Arial" charset="0"/>
              </a:rPr>
              <a:t> edges which connect all </a:t>
            </a:r>
            <a:r>
              <a:rPr lang="en-US" altLang="en-US" i="1">
                <a:latin typeface="Times New Roman" pitchFamily="18" charset="0"/>
                <a:cs typeface="Arial" charset="0"/>
              </a:rPr>
              <a:t>n</a:t>
            </a:r>
            <a:r>
              <a:rPr lang="en-US" altLang="en-US">
                <a:latin typeface="Arial" charset="0"/>
                <a:cs typeface="Arial" charset="0"/>
              </a:rPr>
              <a:t> vertices</a:t>
            </a:r>
          </a:p>
          <a:p>
            <a:pPr lvl="1"/>
            <a:r>
              <a:rPr lang="en-US" altLang="en-US">
                <a:latin typeface="Arial" charset="0"/>
                <a:cs typeface="Arial" charset="0"/>
              </a:rPr>
              <a:t>The </a:t>
            </a:r>
            <a:r>
              <a:rPr lang="en-US" altLang="en-US" i="1">
                <a:latin typeface="Times New Roman" pitchFamily="18" charset="0"/>
                <a:cs typeface="Arial" charset="0"/>
              </a:rPr>
              <a:t>n</a:t>
            </a:r>
            <a:r>
              <a:rPr lang="en-US" altLang="en-US">
                <a:latin typeface="Arial" charset="0"/>
                <a:cs typeface="Arial" charset="0"/>
              </a:rPr>
              <a:t> vertices and </a:t>
            </a:r>
            <a:r>
              <a:rPr lang="en-US" altLang="en-US" i="1">
                <a:latin typeface="Times New Roman" pitchFamily="18" charset="0"/>
                <a:cs typeface="Arial" charset="0"/>
              </a:rPr>
              <a:t>n</a:t>
            </a:r>
            <a:r>
              <a:rPr lang="en-US" altLang="en-US">
                <a:latin typeface="Times New Roman" pitchFamily="18" charset="0"/>
                <a:cs typeface="Arial" charset="0"/>
              </a:rPr>
              <a:t> – 1</a:t>
            </a:r>
            <a:r>
              <a:rPr lang="en-US" altLang="en-US">
                <a:latin typeface="Arial" charset="0"/>
                <a:cs typeface="Arial" charset="0"/>
              </a:rPr>
              <a:t> edges define a connected sub-graph</a:t>
            </a:r>
          </a:p>
          <a:p>
            <a:pPr>
              <a:buFont typeface="Arial" charset="0"/>
              <a:buNone/>
            </a:pPr>
            <a:endParaRPr lang="en-US" altLang="en-US">
              <a:latin typeface="Arial" charset="0"/>
              <a:cs typeface="Arial" charset="0"/>
            </a:endParaRPr>
          </a:p>
          <a:p>
            <a:pPr>
              <a:buFont typeface="Arial" charset="0"/>
              <a:buNone/>
            </a:pPr>
            <a:r>
              <a:rPr lang="en-US" altLang="en-US">
                <a:latin typeface="Arial" charset="0"/>
                <a:cs typeface="Arial" charset="0"/>
              </a:rPr>
              <a:t>	A spanning tree is not necessarily unique</a:t>
            </a:r>
          </a:p>
        </p:txBody>
      </p:sp>
    </p:spTree>
    <p:extLst>
      <p:ext uri="{BB962C8B-B14F-4D97-AF65-F5344CB8AC3E}">
        <p14:creationId xmlns:p14="http://schemas.microsoft.com/office/powerpoint/2010/main" val="1383102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229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This graph has </a:t>
            </a:r>
            <a:r>
              <a:rPr lang="en-US" altLang="en-US">
                <a:latin typeface="Times New Roman" pitchFamily="18" charset="0"/>
                <a:cs typeface="Arial" charset="0"/>
              </a:rPr>
              <a:t>16</a:t>
            </a:r>
            <a:r>
              <a:rPr lang="en-US" altLang="en-US">
                <a:latin typeface="Arial" charset="0"/>
                <a:cs typeface="Arial" charset="0"/>
              </a:rPr>
              <a:t> vertices and </a:t>
            </a:r>
            <a:r>
              <a:rPr lang="en-US" altLang="en-US">
                <a:latin typeface="Times New Roman" pitchFamily="18" charset="0"/>
                <a:cs typeface="Arial" charset="0"/>
              </a:rPr>
              <a:t>35</a:t>
            </a:r>
            <a:r>
              <a:rPr lang="en-US" altLang="en-US">
                <a:latin typeface="Arial" charset="0"/>
                <a:cs typeface="Arial" charset="0"/>
              </a:rPr>
              <a:t> edges</a:t>
            </a:r>
          </a:p>
        </p:txBody>
      </p:sp>
      <p:pic>
        <p:nvPicPr>
          <p:cNvPr id="12292" name="Picture 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83041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3315"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These </a:t>
            </a:r>
            <a:r>
              <a:rPr lang="en-US" altLang="en-US">
                <a:latin typeface="Times New Roman" pitchFamily="18" charset="0"/>
                <a:cs typeface="Arial" charset="0"/>
              </a:rPr>
              <a:t>15</a:t>
            </a:r>
            <a:r>
              <a:rPr lang="en-US" altLang="en-US">
                <a:latin typeface="Arial" charset="0"/>
                <a:cs typeface="Arial" charset="0"/>
              </a:rPr>
              <a:t> edges form a minimum spanning tree</a:t>
            </a:r>
          </a:p>
        </p:txBody>
      </p:sp>
      <p:pic>
        <p:nvPicPr>
          <p:cNvPr id="13316" name="Picture 4" descr="s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6444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4339"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As do these </a:t>
            </a:r>
            <a:r>
              <a:rPr lang="en-US" altLang="en-US">
                <a:latin typeface="Times New Roman" pitchFamily="18" charset="0"/>
                <a:cs typeface="Arial" charset="0"/>
              </a:rPr>
              <a:t>15</a:t>
            </a:r>
            <a:r>
              <a:rPr lang="en-US" altLang="en-US">
                <a:latin typeface="Arial" charset="0"/>
                <a:cs typeface="Arial" charset="0"/>
              </a:rPr>
              <a:t> edges:</a:t>
            </a:r>
          </a:p>
        </p:txBody>
      </p:sp>
      <p:pic>
        <p:nvPicPr>
          <p:cNvPr id="14340" name="Picture 7" descr="s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3213100"/>
            <a:ext cx="6119813"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32433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5363"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Such a collection of edges is called a </a:t>
            </a:r>
            <a:r>
              <a:rPr lang="en-US" altLang="en-US" i="1">
                <a:latin typeface="Arial" charset="0"/>
                <a:cs typeface="Arial" charset="0"/>
              </a:rPr>
              <a:t>tree</a:t>
            </a:r>
            <a:r>
              <a:rPr lang="en-US" altLang="en-US">
                <a:latin typeface="Arial" charset="0"/>
                <a:cs typeface="Arial" charset="0"/>
              </a:rPr>
              <a:t> because if any vertex is taken to be the root, we form a tree by treating the adjacent vertices as children, and so on...</a:t>
            </a:r>
          </a:p>
        </p:txBody>
      </p:sp>
      <p:pic>
        <p:nvPicPr>
          <p:cNvPr id="15364" name="Picture 8" descr="st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265"/>
            <a:ext cx="7273925"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1379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5" descr="st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952875"/>
            <a:ext cx="7273925"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title"/>
          </p:nvPr>
        </p:nvSpPr>
        <p:spPr/>
        <p:txBody>
          <a:bodyPr/>
          <a:lstStyle/>
          <a:p>
            <a:r>
              <a:rPr lang="en-US" altLang="en-US" dirty="0">
                <a:latin typeface="Arial" charset="0"/>
                <a:cs typeface="Arial" charset="0"/>
              </a:rPr>
              <a:t>Spanning trees</a:t>
            </a:r>
          </a:p>
        </p:txBody>
      </p:sp>
      <p:sp>
        <p:nvSpPr>
          <p:cNvPr id="16388" name="Rectangle 4"/>
          <p:cNvSpPr>
            <a:spLocks noGrp="1" noChangeArrowheads="1"/>
          </p:cNvSpPr>
          <p:nvPr>
            <p:ph type="body" idx="1"/>
          </p:nvPr>
        </p:nvSpPr>
        <p:spPr/>
        <p:txBody>
          <a:bodyPr/>
          <a:lstStyle/>
          <a:p>
            <a:pPr>
              <a:buFont typeface="Arial" charset="0"/>
              <a:buNone/>
            </a:pPr>
            <a:r>
              <a:rPr lang="en-US" altLang="en-US">
                <a:latin typeface="Arial" charset="0"/>
                <a:cs typeface="Arial" charset="0"/>
              </a:rPr>
              <a:t>	Nor do they necessarily have </a:t>
            </a:r>
            <a:r>
              <a:rPr lang="en-US" altLang="en-US" i="1">
                <a:latin typeface="Arial" charset="0"/>
                <a:cs typeface="Arial" charset="0"/>
              </a:rPr>
              <a:t>nice</a:t>
            </a:r>
            <a:r>
              <a:rPr lang="en-US" altLang="en-US">
                <a:latin typeface="Arial" charset="0"/>
                <a:cs typeface="Arial" charset="0"/>
              </a:rPr>
              <a:t> properties</a:t>
            </a:r>
          </a:p>
          <a:p>
            <a:endParaRPr lang="en-US" altLang="en-US">
              <a:latin typeface="Arial" charset="0"/>
              <a:cs typeface="Arial" charset="0"/>
            </a:endParaRPr>
          </a:p>
        </p:txBody>
      </p:sp>
    </p:spTree>
    <p:extLst>
      <p:ext uri="{BB962C8B-B14F-4D97-AF65-F5344CB8AC3E}">
        <p14:creationId xmlns:p14="http://schemas.microsoft.com/office/powerpoint/2010/main" val="3253079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dirty="0">
                <a:latin typeface="Arial" charset="0"/>
                <a:cs typeface="Arial" charset="0"/>
              </a:rPr>
              <a:t>Spanning trees on weighted graphs</a:t>
            </a:r>
          </a:p>
        </p:txBody>
      </p:sp>
      <p:sp>
        <p:nvSpPr>
          <p:cNvPr id="17411" name="Rectangle 3"/>
          <p:cNvSpPr>
            <a:spLocks noGrp="1" noChangeArrowheads="1"/>
          </p:cNvSpPr>
          <p:nvPr>
            <p:ph type="body" idx="1"/>
          </p:nvPr>
        </p:nvSpPr>
        <p:spPr/>
        <p:txBody>
          <a:bodyPr/>
          <a:lstStyle/>
          <a:p>
            <a:pPr>
              <a:buFont typeface="Arial" charset="0"/>
              <a:buNone/>
            </a:pPr>
            <a:r>
              <a:rPr lang="en-US" altLang="en-US">
                <a:latin typeface="Arial" charset="0"/>
                <a:cs typeface="Arial" charset="0"/>
              </a:rPr>
              <a:t>	The weight of a spanning tree is the sum of the weights on all the edges which comprise the spanning tree</a:t>
            </a:r>
          </a:p>
          <a:p>
            <a:pPr lvl="1"/>
            <a:r>
              <a:rPr lang="en-US" altLang="en-US">
                <a:latin typeface="Arial" charset="0"/>
                <a:cs typeface="Arial" charset="0"/>
              </a:rPr>
              <a:t>The weight of this spanning tree is 20</a:t>
            </a:r>
          </a:p>
        </p:txBody>
      </p:sp>
      <p:pic>
        <p:nvPicPr>
          <p:cNvPr id="17412" name="Picture 4" descr="st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3962080"/>
            <a:ext cx="7278761" cy="198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80409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17006</TotalTime>
  <Words>723</Words>
  <Application>Microsoft Office PowerPoint</Application>
  <PresentationFormat>On-screen Show (4:3)</PresentationFormat>
  <Paragraphs>115</Paragraphs>
  <Slides>23</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Times New Roman</vt:lpstr>
      <vt:lpstr>Custom Design</vt:lpstr>
      <vt:lpstr>PowerPoint Presentation</vt:lpstr>
      <vt:lpstr>Outline</vt:lpstr>
      <vt:lpstr>Spanning trees</vt:lpstr>
      <vt:lpstr>Spanning trees</vt:lpstr>
      <vt:lpstr>Spanning trees</vt:lpstr>
      <vt:lpstr>Spanning trees</vt:lpstr>
      <vt:lpstr>Spanning trees</vt:lpstr>
      <vt:lpstr>Spanning trees</vt:lpstr>
      <vt:lpstr>Spanning trees on weighted graphs</vt:lpstr>
      <vt:lpstr>Minimum Spanning Trees</vt:lpstr>
      <vt:lpstr>Minimum Spanning Trees</vt:lpstr>
      <vt:lpstr>Spanning forests</vt:lpstr>
      <vt:lpstr>Unweighted graphs</vt:lpstr>
      <vt:lpstr>Application</vt:lpstr>
      <vt:lpstr>Application</vt:lpstr>
      <vt:lpstr>Application</vt:lpstr>
      <vt:lpstr>Application</vt:lpstr>
      <vt:lpstr>Application</vt:lpstr>
      <vt:lpstr>Application</vt:lpstr>
      <vt:lpstr>Application</vt:lpstr>
      <vt:lpstr>Algorithms</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Mahdi Ebi</cp:lastModifiedBy>
  <cp:revision>1310</cp:revision>
  <dcterms:created xsi:type="dcterms:W3CDTF">2009-09-11T23:00:44Z</dcterms:created>
  <dcterms:modified xsi:type="dcterms:W3CDTF">2020-08-03T19:23:43Z</dcterms:modified>
</cp:coreProperties>
</file>